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DM Mono Medium"/>
      <p:regular r:id="rId26"/>
      <p:italic r:id="rId27"/>
    </p:embeddedFont>
    <p:embeddedFont>
      <p:font typeface="Poppins Light"/>
      <p:regular r:id="rId28"/>
      <p:bold r:id="rId29"/>
      <p:italic r:id="rId30"/>
      <p:boldItalic r:id="rId31"/>
    </p:embeddedFont>
    <p:embeddedFont>
      <p:font typeface="Poppins Medium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Fraunces Light"/>
      <p:regular r:id="rId40"/>
      <p:bold r:id="rId41"/>
      <p:italic r:id="rId42"/>
      <p:boldItalic r:id="rId43"/>
    </p:embeddedFont>
    <p:embeddedFont>
      <p:font typeface="DM Mono"/>
      <p:regular r:id="rId44"/>
      <p: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  <p15:guide id="5" orient="horz" pos="936">
          <p15:clr>
            <a:srgbClr val="747775"/>
          </p15:clr>
        </p15:guide>
        <p15:guide id="6" orient="horz" pos="27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  <p:guide pos="936" orient="horz"/>
        <p:guide pos="277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rauncesLight-regular.fntdata"/><Relationship Id="rId42" Type="http://schemas.openxmlformats.org/officeDocument/2006/relationships/font" Target="fonts/FrauncesLight-italic.fntdata"/><Relationship Id="rId41" Type="http://schemas.openxmlformats.org/officeDocument/2006/relationships/font" Target="fonts/FrauncesLight-bold.fntdata"/><Relationship Id="rId44" Type="http://schemas.openxmlformats.org/officeDocument/2006/relationships/font" Target="fonts/DMMono-regular.fntdata"/><Relationship Id="rId43" Type="http://schemas.openxmlformats.org/officeDocument/2006/relationships/font" Target="fonts/FrauncesLight-boldItalic.fntdata"/><Relationship Id="rId45" Type="http://schemas.openxmlformats.org/officeDocument/2006/relationships/font" Target="fonts/DM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boldItalic.fntdata"/><Relationship Id="rId30" Type="http://schemas.openxmlformats.org/officeDocument/2006/relationships/font" Target="fonts/PoppinsLight-italic.fntdata"/><Relationship Id="rId33" Type="http://schemas.openxmlformats.org/officeDocument/2006/relationships/font" Target="fonts/PoppinsMedium-bold.fntdata"/><Relationship Id="rId32" Type="http://schemas.openxmlformats.org/officeDocument/2006/relationships/font" Target="fonts/PoppinsMedium-regular.fntdata"/><Relationship Id="rId35" Type="http://schemas.openxmlformats.org/officeDocument/2006/relationships/font" Target="fonts/PoppinsMedium-boldItalic.fntdata"/><Relationship Id="rId34" Type="http://schemas.openxmlformats.org/officeDocument/2006/relationships/font" Target="fonts/PoppinsMedium-italic.fntdata"/><Relationship Id="rId37" Type="http://schemas.openxmlformats.org/officeDocument/2006/relationships/font" Target="fonts/PoppinsSemiBold-bold.fntdata"/><Relationship Id="rId36" Type="http://schemas.openxmlformats.org/officeDocument/2006/relationships/font" Target="fonts/PoppinsSemiBold-regular.fntdata"/><Relationship Id="rId39" Type="http://schemas.openxmlformats.org/officeDocument/2006/relationships/font" Target="fonts/PoppinsSemiBold-boldItalic.fntdata"/><Relationship Id="rId38" Type="http://schemas.openxmlformats.org/officeDocument/2006/relationships/font" Target="fonts/PoppinsSemiBold-italic.fntdata"/><Relationship Id="rId20" Type="http://schemas.openxmlformats.org/officeDocument/2006/relationships/slide" Target="slides/slide13.xml"/><Relationship Id="rId22" Type="http://schemas.openxmlformats.org/officeDocument/2006/relationships/font" Target="fonts/Poppins-regular.fntdata"/><Relationship Id="rId21" Type="http://schemas.openxmlformats.org/officeDocument/2006/relationships/slide" Target="slides/slide14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26" Type="http://schemas.openxmlformats.org/officeDocument/2006/relationships/font" Target="fonts/DMMonoMedium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PoppinsLight-regular.fntdata"/><Relationship Id="rId27" Type="http://schemas.openxmlformats.org/officeDocument/2006/relationships/font" Target="fonts/DMMonoMedium-italic.fntdata"/><Relationship Id="rId29" Type="http://schemas.openxmlformats.org/officeDocument/2006/relationships/font" Target="fonts/Poppins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c9f265854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c9f265854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c923aa51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c923aa51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f265854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f265854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f26585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f26585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jp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3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jp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3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4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5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4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4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4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6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4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Relationship Id="rId4" Type="http://schemas.openxmlformats.org/officeDocument/2006/relationships/image" Target="../media/image106.png"/><Relationship Id="rId9" Type="http://schemas.openxmlformats.org/officeDocument/2006/relationships/image" Target="../media/image86.png"/><Relationship Id="rId5" Type="http://schemas.openxmlformats.org/officeDocument/2006/relationships/image" Target="../media/image108.png"/><Relationship Id="rId6" Type="http://schemas.openxmlformats.org/officeDocument/2006/relationships/image" Target="../media/image75.png"/><Relationship Id="rId7" Type="http://schemas.openxmlformats.org/officeDocument/2006/relationships/image" Target="../media/image111.png"/><Relationship Id="rId8" Type="http://schemas.openxmlformats.org/officeDocument/2006/relationships/image" Target="../media/image72.png"/><Relationship Id="rId31" Type="http://schemas.openxmlformats.org/officeDocument/2006/relationships/image" Target="../media/image94.png"/><Relationship Id="rId30" Type="http://schemas.openxmlformats.org/officeDocument/2006/relationships/image" Target="../media/image93.png"/><Relationship Id="rId33" Type="http://schemas.openxmlformats.org/officeDocument/2006/relationships/image" Target="../media/image98.png"/><Relationship Id="rId32" Type="http://schemas.openxmlformats.org/officeDocument/2006/relationships/image" Target="../media/image95.png"/><Relationship Id="rId35" Type="http://schemas.openxmlformats.org/officeDocument/2006/relationships/image" Target="../media/image97.png"/><Relationship Id="rId34" Type="http://schemas.openxmlformats.org/officeDocument/2006/relationships/image" Target="../media/image102.png"/><Relationship Id="rId37" Type="http://schemas.openxmlformats.org/officeDocument/2006/relationships/image" Target="../media/image100.png"/><Relationship Id="rId36" Type="http://schemas.openxmlformats.org/officeDocument/2006/relationships/image" Target="../media/image99.png"/><Relationship Id="rId38" Type="http://schemas.openxmlformats.org/officeDocument/2006/relationships/image" Target="../media/image101.png"/><Relationship Id="rId20" Type="http://schemas.openxmlformats.org/officeDocument/2006/relationships/image" Target="../media/image87.png"/><Relationship Id="rId22" Type="http://schemas.openxmlformats.org/officeDocument/2006/relationships/image" Target="../media/image83.png"/><Relationship Id="rId21" Type="http://schemas.openxmlformats.org/officeDocument/2006/relationships/image" Target="../media/image82.png"/><Relationship Id="rId24" Type="http://schemas.openxmlformats.org/officeDocument/2006/relationships/image" Target="../media/image85.png"/><Relationship Id="rId23" Type="http://schemas.openxmlformats.org/officeDocument/2006/relationships/image" Target="../media/image84.png"/><Relationship Id="rId26" Type="http://schemas.openxmlformats.org/officeDocument/2006/relationships/image" Target="../media/image88.png"/><Relationship Id="rId25" Type="http://schemas.openxmlformats.org/officeDocument/2006/relationships/image" Target="../media/image89.png"/><Relationship Id="rId28" Type="http://schemas.openxmlformats.org/officeDocument/2006/relationships/image" Target="../media/image92.png"/><Relationship Id="rId27" Type="http://schemas.openxmlformats.org/officeDocument/2006/relationships/image" Target="../media/image91.png"/><Relationship Id="rId29" Type="http://schemas.openxmlformats.org/officeDocument/2006/relationships/image" Target="../media/image90.png"/><Relationship Id="rId11" Type="http://schemas.openxmlformats.org/officeDocument/2006/relationships/image" Target="../media/image76.png"/><Relationship Id="rId10" Type="http://schemas.openxmlformats.org/officeDocument/2006/relationships/image" Target="../media/image109.png"/><Relationship Id="rId13" Type="http://schemas.openxmlformats.org/officeDocument/2006/relationships/image" Target="../media/image110.png"/><Relationship Id="rId12" Type="http://schemas.openxmlformats.org/officeDocument/2006/relationships/image" Target="../media/image73.png"/><Relationship Id="rId15" Type="http://schemas.openxmlformats.org/officeDocument/2006/relationships/image" Target="../media/image78.png"/><Relationship Id="rId14" Type="http://schemas.openxmlformats.org/officeDocument/2006/relationships/image" Target="../media/image74.png"/><Relationship Id="rId17" Type="http://schemas.openxmlformats.org/officeDocument/2006/relationships/image" Target="../media/image77.png"/><Relationship Id="rId16" Type="http://schemas.openxmlformats.org/officeDocument/2006/relationships/image" Target="../media/image79.png"/><Relationship Id="rId19" Type="http://schemas.openxmlformats.org/officeDocument/2006/relationships/image" Target="../media/image81.png"/><Relationship Id="rId18" Type="http://schemas.openxmlformats.org/officeDocument/2006/relationships/image" Target="../media/image8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Industry Vertical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‘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Lighting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up AI’ in Banks and Credit Union customers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8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#4 - detail</a:t>
            </a:r>
            <a:endParaRPr/>
          </a:p>
        </p:txBody>
      </p:sp>
      <p:sp>
        <p:nvSpPr>
          <p:cNvPr id="713" name="Google Shape;713;p118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4" name="Google Shape;714;p118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715" name="Google Shape;715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118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717" name="Google Shape;717;p118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718" name="Google Shape;718;p118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719" name="Google Shape;719;p118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118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118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18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118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p119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119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19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value for customers</a:t>
            </a:r>
            <a:endParaRPr/>
          </a:p>
        </p:txBody>
      </p:sp>
      <p:sp>
        <p:nvSpPr>
          <p:cNvPr id="732" name="Google Shape;732;p119"/>
          <p:cNvSpPr txBox="1"/>
          <p:nvPr>
            <p:ph idx="1" type="body"/>
          </p:nvPr>
        </p:nvSpPr>
        <p:spPr>
          <a:xfrm>
            <a:off x="342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> one</a:t>
            </a:r>
            <a:endParaRPr/>
          </a:p>
        </p:txBody>
      </p:sp>
      <p:sp>
        <p:nvSpPr>
          <p:cNvPr id="733" name="Google Shape;733;p119"/>
          <p:cNvSpPr txBox="1"/>
          <p:nvPr>
            <p:ph idx="2" type="body"/>
          </p:nvPr>
        </p:nvSpPr>
        <p:spPr>
          <a:xfrm>
            <a:off x="63054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 three</a:t>
            </a:r>
            <a:endParaRPr/>
          </a:p>
        </p:txBody>
      </p:sp>
      <p:sp>
        <p:nvSpPr>
          <p:cNvPr id="734" name="Google Shape;734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9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Customer</a:t>
            </a:r>
            <a:r>
              <a:rPr lang="en"/>
              <a:t> two</a:t>
            </a:r>
            <a:endParaRPr/>
          </a:p>
        </p:txBody>
      </p:sp>
      <p:cxnSp>
        <p:nvCxnSpPr>
          <p:cNvPr id="736" name="Google Shape;736;p119"/>
          <p:cNvCxnSpPr/>
          <p:nvPr/>
        </p:nvCxnSpPr>
        <p:spPr>
          <a:xfrm>
            <a:off x="3172888" y="1015050"/>
            <a:ext cx="0" cy="3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119"/>
          <p:cNvCxnSpPr/>
          <p:nvPr/>
        </p:nvCxnSpPr>
        <p:spPr>
          <a:xfrm>
            <a:off x="6126400" y="1004250"/>
            <a:ext cx="0" cy="30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119"/>
          <p:cNvSpPr txBox="1"/>
          <p:nvPr/>
        </p:nvSpPr>
        <p:spPr>
          <a:xfrm>
            <a:off x="584875" y="1597575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9" name="Google Shape;739;p119"/>
          <p:cNvSpPr txBox="1"/>
          <p:nvPr/>
        </p:nvSpPr>
        <p:spPr>
          <a:xfrm>
            <a:off x="537600" y="2305350"/>
            <a:ext cx="2086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119"/>
          <p:cNvSpPr txBox="1"/>
          <p:nvPr/>
        </p:nvSpPr>
        <p:spPr>
          <a:xfrm>
            <a:off x="3571988" y="1578051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1" name="Google Shape;741;p119"/>
          <p:cNvSpPr txBox="1"/>
          <p:nvPr/>
        </p:nvSpPr>
        <p:spPr>
          <a:xfrm>
            <a:off x="3524713" y="2285826"/>
            <a:ext cx="2086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119"/>
          <p:cNvSpPr txBox="1"/>
          <p:nvPr/>
        </p:nvSpPr>
        <p:spPr>
          <a:xfrm>
            <a:off x="6525475" y="1597575"/>
            <a:ext cx="2202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Customer LOGO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119"/>
          <p:cNvSpPr txBox="1"/>
          <p:nvPr/>
        </p:nvSpPr>
        <p:spPr>
          <a:xfrm>
            <a:off x="6478200" y="2305350"/>
            <a:ext cx="2086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Use case (s)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ROI/Value Stats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Workato products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119"/>
          <p:cNvSpPr txBox="1"/>
          <p:nvPr/>
        </p:nvSpPr>
        <p:spPr>
          <a:xfrm>
            <a:off x="1816775" y="4373475"/>
            <a:ext cx="6142200" cy="627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Short quote?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0" name="Google Shape;750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1" name="Google Shape;751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2" name="Google Shape;752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53" name="Google Shape;753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54" name="Google Shape;75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5" name="Google Shape;75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56" name="Google Shape;756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57" name="Google Shape;75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8" name="Google Shape;75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59" name="Google Shape;759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60" name="Google Shape;760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1" name="Google Shape;761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62" name="Google Shape;762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63" name="Google Shape;763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4" name="Google Shape;764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65" name="Google Shape;765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6" name="Google Shape;766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7" name="Google Shape;767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69" name="Google Shape;769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70" name="Google Shape;770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1" name="Google Shape;771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72" name="Google Shape;772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73" name="Google Shape;773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4" name="Google Shape;774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75" name="Google Shape;775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79" name="Google Shape;779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0" name="Google Shape;780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1" name="Google Shape;781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2" name="Google Shape;782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3" name="Google Shape;783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4" name="Google Shape;784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5" name="Google Shape;785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6" name="Google Shape;786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7" name="Google Shape;787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91" name="Google Shape;791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2" name="Google Shape;792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93" name="Google Shape;793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94" name="Google Shape;794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96" name="Google Shape;796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97" name="Google Shape;797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99" name="Google Shape;799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0" name="Google Shape;800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2" name="Google Shape;802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3" name="Google Shape;803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4" name="Google Shape;804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5" name="Google Shape;805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806" name="Google Shape;806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807" name="Google Shape;807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8" name="Google Shape;80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11" name="Google Shape;811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812" name="Google Shape;812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3" name="Google Shape;81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4" name="Google Shape;814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815" name="Google Shape;815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816" name="Google Shape;816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7" name="Google Shape;817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18" name="Google Shape;818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819" name="Google Shape;819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0" name="Google Shape;820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2" name="Google Shape;822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823" name="Google Shape;823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824" name="Google Shape;824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825" name="Google Shape;825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6" name="Google Shape;826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827" name="Google Shape;827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828" name="Google Shape;828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9" name="Google Shape;829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830" name="Google Shape;830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831" name="Google Shape;831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2" name="Google Shape;832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3" name="Google Shape;833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34" name="Google Shape;834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38" name="Google Shape;838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839" name="Google Shape;83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0" name="Google Shape;84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1" name="Google Shape;841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842" name="Google Shape;84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44" name="Google Shape;844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45" name="Google Shape;845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46" name="Google Shape;846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47" name="Google Shape;847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48" name="Google Shape;848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49" name="Google Shape;849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50" name="Google Shape;850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51" name="Google Shape;851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52" name="Google Shape;852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53" name="Google Shape;853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54" name="Google Shape;854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Google Shape;856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8" name="Google Shape;858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59" name="Google Shape;859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60" name="Google Shape;860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64" name="Google Shape;864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65" name="Google Shape;865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66" name="Google Shape;866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9" name="Google Shape;869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0" name="Google Shape;870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71" name="Google Shape;871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72" name="Google Shape;872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Google Shape;876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7" name="Google Shape;877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8" name="Google Shape;878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9" name="Google Shape;879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80" name="Google Shape;880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81" name="Google Shape;881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82" name="Google Shape;882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7" name="Google Shape;887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8" name="Google Shape;888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9" name="Google Shape;889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1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iPaas platform &amp; orchestration</a:t>
            </a:r>
            <a:endParaRPr/>
          </a:p>
        </p:txBody>
      </p:sp>
      <p:sp>
        <p:nvSpPr>
          <p:cNvPr id="895" name="Google Shape;895;p121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 Gartner B.O.A.T.</a:t>
            </a:r>
            <a:endParaRPr/>
          </a:p>
        </p:txBody>
      </p:sp>
      <p:sp>
        <p:nvSpPr>
          <p:cNvPr id="896" name="Google Shape;896;p121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7" name="Google Shape;897;p121"/>
          <p:cNvPicPr preferRelativeResize="0"/>
          <p:nvPr/>
        </p:nvPicPr>
        <p:blipFill rotWithShape="1">
          <a:blip r:embed="rId3">
            <a:alphaModFix/>
          </a:blip>
          <a:srcRect b="9434" l="0" r="0" t="10475"/>
          <a:stretch/>
        </p:blipFill>
        <p:spPr>
          <a:xfrm>
            <a:off x="4572000" y="1381425"/>
            <a:ext cx="3541759" cy="31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21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  <p:pic>
        <p:nvPicPr>
          <p:cNvPr id="899" name="Google Shape;899;p121"/>
          <p:cNvPicPr preferRelativeResize="0"/>
          <p:nvPr/>
        </p:nvPicPr>
        <p:blipFill rotWithShape="1">
          <a:blip r:embed="rId4">
            <a:alphaModFix/>
          </a:blip>
          <a:srcRect b="0" l="0" r="0" t="7467"/>
          <a:stretch/>
        </p:blipFill>
        <p:spPr>
          <a:xfrm>
            <a:off x="224175" y="1381425"/>
            <a:ext cx="3615140" cy="34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905" name="Google Shape;90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447800" y="743875"/>
            <a:ext cx="2760900" cy="35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45720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Getting work 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10"/>
          <p:cNvSpPr/>
          <p:nvPr/>
        </p:nvSpPr>
        <p:spPr>
          <a:xfrm>
            <a:off x="4720975" y="1675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6 logos of approved customer logo usage  in subvertical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110"/>
          <p:cNvSpPr/>
          <p:nvPr/>
        </p:nvSpPr>
        <p:spPr>
          <a:xfrm>
            <a:off x="101525" y="1675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Top main penthouse message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111"/>
          <p:cNvSpPr txBox="1"/>
          <p:nvPr>
            <p:ph type="title"/>
          </p:nvPr>
        </p:nvSpPr>
        <p:spPr>
          <a:xfrm>
            <a:off x="342900" y="35372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trend - top level statement</a:t>
            </a:r>
            <a:endParaRPr/>
          </a:p>
        </p:txBody>
      </p:sp>
      <p:sp>
        <p:nvSpPr>
          <p:cNvPr id="617" name="Google Shape;617;p111"/>
          <p:cNvSpPr txBox="1"/>
          <p:nvPr>
            <p:ph idx="1" type="body"/>
          </p:nvPr>
        </p:nvSpPr>
        <p:spPr>
          <a:xfrm>
            <a:off x="683900" y="1281175"/>
            <a:ext cx="3999900" cy="2693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3-4 </a:t>
            </a:r>
            <a:r>
              <a:rPr lang="en"/>
              <a:t>Value drivers, align to WSS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8" name="Google Shape;618;p111"/>
          <p:cNvSpPr txBox="1"/>
          <p:nvPr>
            <p:ph idx="2" type="body"/>
          </p:nvPr>
        </p:nvSpPr>
        <p:spPr>
          <a:xfrm>
            <a:off x="6746425" y="267180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Big scary stat if they do nothing. Has to be </a:t>
            </a:r>
            <a:r>
              <a:rPr lang="en"/>
              <a:t>substantiated</a:t>
            </a:r>
            <a:endParaRPr/>
          </a:p>
        </p:txBody>
      </p:sp>
      <p:sp>
        <p:nvSpPr>
          <p:cNvPr id="619" name="Google Shape;619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2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‘Industry Vertical’ Ecosystem</a:t>
            </a:r>
            <a:endParaRPr/>
          </a:p>
        </p:txBody>
      </p:sp>
      <p:sp>
        <p:nvSpPr>
          <p:cNvPr id="625" name="Google Shape;625;p1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112" title="Finance_ecosystem players (1).png"/>
          <p:cNvPicPr preferRelativeResize="0"/>
          <p:nvPr/>
        </p:nvPicPr>
        <p:blipFill rotWithShape="1">
          <a:blip r:embed="rId3">
            <a:alphaModFix/>
          </a:blip>
          <a:srcRect b="4512" l="992" r="3596" t="2636"/>
          <a:stretch/>
        </p:blipFill>
        <p:spPr>
          <a:xfrm>
            <a:off x="578400" y="881650"/>
            <a:ext cx="7749474" cy="41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3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2" name="Google Shape;632;p113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113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113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Workato connects the ecosystem</a:t>
            </a:r>
            <a:endParaRPr/>
          </a:p>
        </p:txBody>
      </p:sp>
      <p:sp>
        <p:nvSpPr>
          <p:cNvPr id="635" name="Google Shape;635;p113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Connectors</a:t>
            </a:r>
            <a:endParaRPr/>
          </a:p>
        </p:txBody>
      </p:sp>
      <p:sp>
        <p:nvSpPr>
          <p:cNvPr id="636" name="Google Shape;636;p113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Genie templates</a:t>
            </a:r>
            <a:endParaRPr/>
          </a:p>
        </p:txBody>
      </p:sp>
      <p:sp>
        <p:nvSpPr>
          <p:cNvPr id="637" name="Google Shape;637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13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</a:t>
            </a:r>
            <a:br>
              <a:rPr lang="en"/>
            </a:br>
            <a:r>
              <a:rPr lang="en"/>
              <a:t>Server Templates</a:t>
            </a:r>
            <a:endParaRPr/>
          </a:p>
        </p:txBody>
      </p:sp>
      <p:cxnSp>
        <p:nvCxnSpPr>
          <p:cNvPr id="639" name="Google Shape;639;p113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113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113"/>
          <p:cNvSpPr/>
          <p:nvPr/>
        </p:nvSpPr>
        <p:spPr>
          <a:xfrm>
            <a:off x="983975" y="2543850"/>
            <a:ext cx="1844100" cy="14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Workato and partners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14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7" name="Google Shape;647;p114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114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114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0" name="Google Shape;650;p114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#1 - Title of use case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954125" y="1166725"/>
            <a:ext cx="32370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14"/>
          <p:cNvSpPr txBox="1"/>
          <p:nvPr>
            <p:ph idx="1" type="body"/>
          </p:nvPr>
        </p:nvSpPr>
        <p:spPr>
          <a:xfrm>
            <a:off x="832500" y="3146575"/>
            <a:ext cx="39999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14"/>
          <p:cNvSpPr txBox="1"/>
          <p:nvPr>
            <p:ph idx="2" type="body"/>
          </p:nvPr>
        </p:nvSpPr>
        <p:spPr>
          <a:xfrm>
            <a:off x="5060375" y="3128695"/>
            <a:ext cx="2626800" cy="61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 </a:t>
            </a:r>
            <a:r>
              <a:rPr lang="en"/>
              <a:t>- Title of use 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4"/>
          <p:cNvSpPr/>
          <p:nvPr/>
        </p:nvSpPr>
        <p:spPr>
          <a:xfrm>
            <a:off x="728850" y="187247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114"/>
          <p:cNvSpPr/>
          <p:nvPr/>
        </p:nvSpPr>
        <p:spPr>
          <a:xfrm>
            <a:off x="4832400" y="187247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#2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114"/>
          <p:cNvSpPr/>
          <p:nvPr/>
        </p:nvSpPr>
        <p:spPr>
          <a:xfrm>
            <a:off x="757500" y="38383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#3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9" name="Google Shape;659;p114"/>
          <p:cNvSpPr/>
          <p:nvPr/>
        </p:nvSpPr>
        <p:spPr>
          <a:xfrm>
            <a:off x="4861050" y="3838325"/>
            <a:ext cx="3592500" cy="4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Summary of use case #4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5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#1 - detail</a:t>
            </a:r>
            <a:endParaRPr/>
          </a:p>
        </p:txBody>
      </p:sp>
      <p:sp>
        <p:nvSpPr>
          <p:cNvPr id="665" name="Google Shape;665;p115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6" name="Google Shape;666;p115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67" name="Google Shape;667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115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669" name="Google Shape;669;p115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</a:t>
            </a:r>
            <a:r>
              <a:rPr lang="en"/>
              <a:t>aligned</a:t>
            </a:r>
            <a:r>
              <a:rPr lang="en"/>
              <a:t>)</a:t>
            </a:r>
            <a:endParaRPr/>
          </a:p>
        </p:txBody>
      </p:sp>
      <p:sp>
        <p:nvSpPr>
          <p:cNvPr id="670" name="Google Shape;670;p115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671" name="Google Shape;671;p115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115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115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115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5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6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#2 - detail</a:t>
            </a:r>
            <a:endParaRPr/>
          </a:p>
        </p:txBody>
      </p:sp>
      <p:sp>
        <p:nvSpPr>
          <p:cNvPr id="681" name="Google Shape;681;p116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82" name="Google Shape;682;p116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83" name="Google Shape;683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116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685" name="Google Shape;685;p116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686" name="Google Shape;686;p116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687" name="Google Shape;687;p116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116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116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116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116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7"/>
          <p:cNvSpPr txBox="1"/>
          <p:nvPr>
            <p:ph type="title"/>
          </p:nvPr>
        </p:nvSpPr>
        <p:spPr>
          <a:xfrm>
            <a:off x="342900" y="3537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#3 - detail</a:t>
            </a:r>
            <a:endParaRPr/>
          </a:p>
        </p:txBody>
      </p:sp>
      <p:sp>
        <p:nvSpPr>
          <p:cNvPr id="697" name="Google Shape;697;p117"/>
          <p:cNvSpPr txBox="1"/>
          <p:nvPr>
            <p:ph idx="1" type="body"/>
          </p:nvPr>
        </p:nvSpPr>
        <p:spPr>
          <a:xfrm>
            <a:off x="2800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8" name="Google Shape;698;p117"/>
          <p:cNvSpPr txBox="1"/>
          <p:nvPr>
            <p:ph idx="2" type="body"/>
          </p:nvPr>
        </p:nvSpPr>
        <p:spPr>
          <a:xfrm>
            <a:off x="4605125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Configuration / Ecosystem Integration</a:t>
            </a:r>
            <a:endParaRPr/>
          </a:p>
        </p:txBody>
      </p:sp>
      <p:sp>
        <p:nvSpPr>
          <p:cNvPr id="699" name="Google Shape;699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117"/>
          <p:cNvSpPr txBox="1"/>
          <p:nvPr>
            <p:ph idx="2" type="body"/>
          </p:nvPr>
        </p:nvSpPr>
        <p:spPr>
          <a:xfrm>
            <a:off x="280000" y="26388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Value / ROI metrics </a:t>
            </a:r>
            <a:r>
              <a:rPr lang="en" sz="900"/>
              <a:t>(not specific to any customers)</a:t>
            </a:r>
            <a:endParaRPr sz="900"/>
          </a:p>
        </p:txBody>
      </p:sp>
      <p:sp>
        <p:nvSpPr>
          <p:cNvPr id="701" name="Google Shape;701;p117"/>
          <p:cNvSpPr txBox="1"/>
          <p:nvPr>
            <p:ph idx="2" type="body"/>
          </p:nvPr>
        </p:nvSpPr>
        <p:spPr>
          <a:xfrm>
            <a:off x="4605125" y="2367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 state ( WSS aligned)</a:t>
            </a:r>
            <a:endParaRPr/>
          </a:p>
        </p:txBody>
      </p:sp>
      <p:sp>
        <p:nvSpPr>
          <p:cNvPr id="702" name="Google Shape;702;p117"/>
          <p:cNvSpPr txBox="1"/>
          <p:nvPr>
            <p:ph idx="2" type="body"/>
          </p:nvPr>
        </p:nvSpPr>
        <p:spPr>
          <a:xfrm>
            <a:off x="4605125" y="370772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Desired state ( WSS aligned)</a:t>
            </a:r>
            <a:endParaRPr/>
          </a:p>
        </p:txBody>
      </p:sp>
      <p:cxnSp>
        <p:nvCxnSpPr>
          <p:cNvPr id="703" name="Google Shape;703;p117"/>
          <p:cNvCxnSpPr/>
          <p:nvPr/>
        </p:nvCxnSpPr>
        <p:spPr>
          <a:xfrm>
            <a:off x="280000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117"/>
          <p:cNvCxnSpPr/>
          <p:nvPr/>
        </p:nvCxnSpPr>
        <p:spPr>
          <a:xfrm>
            <a:off x="4605125" y="148907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117"/>
          <p:cNvCxnSpPr/>
          <p:nvPr/>
        </p:nvCxnSpPr>
        <p:spPr>
          <a:xfrm>
            <a:off x="280000" y="2947900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117"/>
          <p:cNvCxnSpPr/>
          <p:nvPr/>
        </p:nvCxnSpPr>
        <p:spPr>
          <a:xfrm>
            <a:off x="4605125" y="26421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117"/>
          <p:cNvCxnSpPr/>
          <p:nvPr/>
        </p:nvCxnSpPr>
        <p:spPr>
          <a:xfrm>
            <a:off x="4605125" y="4035425"/>
            <a:ext cx="36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